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B00">
            <a:alpha val="90986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upe de la Loire…"/>
          <p:cNvSpPr txBox="1"/>
          <p:nvPr/>
        </p:nvSpPr>
        <p:spPr>
          <a:xfrm>
            <a:off x="4908651" y="258420"/>
            <a:ext cx="2755698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Coupe de la Loire</a:t>
            </a:r>
          </a:p>
          <a:p>
            <a:pPr/>
            <a:r>
              <a:t>Perf  </a:t>
            </a:r>
          </a:p>
        </p:txBody>
      </p:sp>
      <p:graphicFrame>
        <p:nvGraphicFramePr>
          <p:cNvPr id="120" name="Tableau"/>
          <p:cNvGraphicFramePr/>
          <p:nvPr/>
        </p:nvGraphicFramePr>
        <p:xfrm>
          <a:off x="723900" y="1193800"/>
          <a:ext cx="11099800" cy="342681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68770"/>
                <a:gridCol w="956093"/>
                <a:gridCol w="2005133"/>
                <a:gridCol w="1370651"/>
                <a:gridCol w="1424631"/>
                <a:gridCol w="988835"/>
                <a:gridCol w="2398932"/>
              </a:tblGrid>
              <a:tr h="571136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1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2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3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</a:tr>
              <a:tr h="57113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Louise CLAIRET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3/8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43,850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57113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Saona DUJARDIN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4/8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43,450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57113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Mila MASSACRIER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5/8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40,750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57113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Manon JASLÈRE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7/8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40,200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57113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Manon LARUE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8/8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37,050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21" name="Coupe de la Loire…"/>
          <p:cNvSpPr txBox="1"/>
          <p:nvPr/>
        </p:nvSpPr>
        <p:spPr>
          <a:xfrm>
            <a:off x="4445761" y="4726637"/>
            <a:ext cx="3427477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Coupe de la Loire</a:t>
            </a:r>
          </a:p>
          <a:p>
            <a:pPr/>
            <a:r>
              <a:t>Animagym A 12/13 ans</a:t>
            </a:r>
          </a:p>
        </p:txBody>
      </p:sp>
      <p:graphicFrame>
        <p:nvGraphicFramePr>
          <p:cNvPr id="122" name="Tableau"/>
          <p:cNvGraphicFramePr/>
          <p:nvPr/>
        </p:nvGraphicFramePr>
        <p:xfrm>
          <a:off x="723899" y="5930900"/>
          <a:ext cx="11099801" cy="342681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68770"/>
                <a:gridCol w="956093"/>
                <a:gridCol w="2005133"/>
                <a:gridCol w="1370651"/>
                <a:gridCol w="1424631"/>
                <a:gridCol w="988835"/>
                <a:gridCol w="2398932"/>
              </a:tblGrid>
              <a:tr h="489545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1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2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3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</a:tr>
              <a:tr h="489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  <a:sym typeface="Helvetica Neue"/>
                        </a:rPr>
                        <a:t>Emma COURTIAL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1/9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75,600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89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Johanna COQUARD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2/9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73,150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89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Liséa SABY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72,450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89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Lou BEAL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4/9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71,200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89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Loise DUCROS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5/9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70,600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8954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Jena CIOTTA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6/9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67,850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B00">
            <a:alpha val="90986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upe de la Loire…"/>
          <p:cNvSpPr txBox="1"/>
          <p:nvPr/>
        </p:nvSpPr>
        <p:spPr>
          <a:xfrm>
            <a:off x="4329074" y="118720"/>
            <a:ext cx="361005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Coupe de la Loire</a:t>
            </a:r>
          </a:p>
          <a:p>
            <a:pPr/>
            <a:r>
              <a:t>Animagym A 14ans et + </a:t>
            </a:r>
          </a:p>
        </p:txBody>
      </p:sp>
      <p:graphicFrame>
        <p:nvGraphicFramePr>
          <p:cNvPr id="125" name="Tableau"/>
          <p:cNvGraphicFramePr/>
          <p:nvPr/>
        </p:nvGraphicFramePr>
        <p:xfrm>
          <a:off x="698500" y="1016000"/>
          <a:ext cx="11099800" cy="342681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86083"/>
                <a:gridCol w="863224"/>
                <a:gridCol w="1962072"/>
                <a:gridCol w="731362"/>
                <a:gridCol w="1826142"/>
                <a:gridCol w="1345229"/>
                <a:gridCol w="1585685"/>
              </a:tblGrid>
              <a:tr h="404498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1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2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3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  <a:sym typeface="Helvetica Neue"/>
                        </a:rPr>
                        <a:t>Léonie CAYROUSE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1/9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72,250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Cassandra MARNAT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71,150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Tifany MOLLON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69,850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Salomé FAURIAT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69,550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Inès ROCHE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69,500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Celestine MARTIN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69,300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63523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Ambre RAIMONDI ROBERT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69,100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Ninon SIMPLET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69,000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Laly MARQUES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67,950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Hortense MARTIN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67,700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Manon GOMEZ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17/21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63,150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04498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Julie Anne PINET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18/21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61,400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126" name="Tableau"/>
          <p:cNvGraphicFramePr/>
          <p:nvPr/>
        </p:nvGraphicFramePr>
        <p:xfrm>
          <a:off x="635000" y="8420100"/>
          <a:ext cx="11099800" cy="342681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68770"/>
                <a:gridCol w="956093"/>
                <a:gridCol w="2005133"/>
                <a:gridCol w="1370651"/>
                <a:gridCol w="1424631"/>
                <a:gridCol w="988835"/>
                <a:gridCol w="2398932"/>
              </a:tblGrid>
              <a:tr h="436676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1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2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Coupe de la loire 3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Rosanna LADRET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8/9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57,050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27" name="Coupe de la Loire…"/>
          <p:cNvSpPr txBox="1"/>
          <p:nvPr/>
        </p:nvSpPr>
        <p:spPr>
          <a:xfrm>
            <a:off x="4324451" y="6837020"/>
            <a:ext cx="2755698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Coupe de la Loire</a:t>
            </a:r>
          </a:p>
          <a:p>
            <a:pPr/>
            <a:r>
              <a:t>Animagym 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Tableau"/>
          <p:cNvGraphicFramePr/>
          <p:nvPr/>
        </p:nvGraphicFramePr>
        <p:xfrm>
          <a:off x="952500" y="1270000"/>
          <a:ext cx="11099800" cy="72136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3008203"/>
                <a:gridCol w="924956"/>
                <a:gridCol w="2726719"/>
                <a:gridCol w="2219960"/>
                <a:gridCol w="2219960"/>
              </a:tblGrid>
              <a:tr h="436676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DEPT </a:t>
                      </a:r>
                    </a:p>
                  </a:txBody>
                  <a:tcPr marL="50800" marR="50800" marT="50800" marB="50800" anchor="ctr" anchorCtr="0" horzOverflow="overflow"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INTER DEPT </a:t>
                      </a:r>
                    </a:p>
                  </a:txBody>
                  <a:tcPr marL="50800" marR="50800" marT="50800" marB="50800" anchor="ctr" anchorCtr="0" horzOverflow="overflow"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REGION</a:t>
                      </a:r>
                    </a:p>
                  </a:txBody>
                  <a:tcPr marL="50800" marR="50800" marT="50800" marB="50800" anchor="ctr" anchorCtr="0" horzOverflow="overflow"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36676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Fed A1 10/11 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  <a:sym typeface="Helvetica Neue"/>
                        </a:rPr>
                        <a:t>Clara PAILHA 2012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1/33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34,250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  <a:sym typeface="Helvetica Neue"/>
                        </a:rPr>
                        <a:t>Maely BEAL 2012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1/33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34,250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Lili DUMAS 2012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4/33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33,700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30" name="Fédérale A1"/>
          <p:cNvSpPr txBox="1"/>
          <p:nvPr/>
        </p:nvSpPr>
        <p:spPr>
          <a:xfrm>
            <a:off x="5213451" y="302870"/>
            <a:ext cx="184129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Fédérale A1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Tableau"/>
          <p:cNvGraphicFramePr/>
          <p:nvPr/>
        </p:nvGraphicFramePr>
        <p:xfrm>
          <a:off x="952500" y="1270000"/>
          <a:ext cx="11099800" cy="72136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3548052"/>
                <a:gridCol w="863937"/>
                <a:gridCol w="1284525"/>
                <a:gridCol w="3183324"/>
                <a:gridCol w="2219960"/>
              </a:tblGrid>
              <a:tr h="499059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INTER 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REGION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Fed A 10/11 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  <a:sym typeface="Helvetica Neue"/>
                        </a:rPr>
                        <a:t>Alicia LE MELLOT 2012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1/8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42,100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Lise LIEGEARD 2012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3/8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39,900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Léana SABY 2013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6/8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36,800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Sarah VALOUR 2012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7/8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35,850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Fed A 12/13 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Lilou JAMET 2010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2/12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45,350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FALQ Rose 2010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5/12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43,500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Fed A 16/17 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Margot FORGE 2006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2/5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43,500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Pauline DECALUWE 2007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43,300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9059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Fed A 18 ans + 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990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Carla GUYOT 2005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2/5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43,700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33" name="Fédérale A"/>
          <p:cNvSpPr txBox="1"/>
          <p:nvPr/>
        </p:nvSpPr>
        <p:spPr>
          <a:xfrm>
            <a:off x="5298185" y="302870"/>
            <a:ext cx="16718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Fédérale 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" name="Tableau"/>
          <p:cNvGraphicFramePr/>
          <p:nvPr/>
        </p:nvGraphicFramePr>
        <p:xfrm>
          <a:off x="863600" y="2502915"/>
          <a:ext cx="11099800" cy="72136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3371641"/>
                <a:gridCol w="918259"/>
                <a:gridCol w="1195675"/>
                <a:gridCol w="3394263"/>
                <a:gridCol w="2219960"/>
              </a:tblGrid>
              <a:tr h="474776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INTER 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REGION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74776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Régionale 14/15 ans 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747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Apolline MIGADEL 2008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8/11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39,950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747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Flavie FERNANDES 2008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9/11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39,500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747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Clara TOUZE 2008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10/11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37,850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747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Mathilde DURBEC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11/11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37,300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74776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Régionale 16/17 ans 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747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Kim BERNA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2/3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38,200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74776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Régionale 18ans et +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747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Sarah DURBEC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4/5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37,450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36" name="Performance"/>
          <p:cNvSpPr txBox="1"/>
          <p:nvPr/>
        </p:nvSpPr>
        <p:spPr>
          <a:xfrm>
            <a:off x="5104841" y="823570"/>
            <a:ext cx="20839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Performance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5">
            <a:hueOff val="-152896"/>
            <a:lumOff val="12368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Equipes"/>
          <p:cNvSpPr txBox="1"/>
          <p:nvPr/>
        </p:nvSpPr>
        <p:spPr>
          <a:xfrm>
            <a:off x="5323585" y="48870"/>
            <a:ext cx="13670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Equipes </a:t>
            </a:r>
          </a:p>
        </p:txBody>
      </p:sp>
      <p:graphicFrame>
        <p:nvGraphicFramePr>
          <p:cNvPr id="139" name="Tableau"/>
          <p:cNvGraphicFramePr/>
          <p:nvPr/>
        </p:nvGraphicFramePr>
        <p:xfrm>
          <a:off x="952500" y="672845"/>
          <a:ext cx="11099800" cy="72136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19328"/>
                <a:gridCol w="857310"/>
                <a:gridCol w="3083241"/>
                <a:gridCol w="2219960"/>
                <a:gridCol w="2219960"/>
              </a:tblGrid>
              <a:tr h="497366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INTER 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REGION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18049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FA1 10/11ans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6683">
                <a:tc row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ym typeface="Helvetica Neue"/>
                        </a:rPr>
                        <a:t>Celia LOPEZ PEREZ
Maely BEAL
Léana SABY
Sarah VALOUR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row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3/9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99,250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rowSpan="4"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97366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139700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185819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490438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FA1 10/13ans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5101">
                <a:tc row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ym typeface="Helvetica Neue"/>
                        </a:rPr>
                        <a:t>Liséa SABY
Jena CIOTTA
Mailys LOIRE
Loise DUCROS
Johanna COQUARD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row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6/7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95,250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rowSpan="5"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425846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140722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315024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203299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481850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FA1 10ans et +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68953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ym typeface="Helvetica Neue"/>
                        </a:rPr>
                        <a:t>Salomé FAURIAT
Tifany MOLLON
Celestine MARTIN
Cassandra MARNAT
Léonie CAYROUSE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3/10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100,050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2119100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Hortense MARTIN
Ninon SIMPLET
Inès ROCHE
Manon GOMEZ
Ambre RAIMONDI ROBERT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7/10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94,550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5">
            <a:hueOff val="-152896"/>
            <a:lumOff val="12368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Equipes"/>
          <p:cNvSpPr txBox="1"/>
          <p:nvPr/>
        </p:nvSpPr>
        <p:spPr>
          <a:xfrm>
            <a:off x="5412485" y="163170"/>
            <a:ext cx="13670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Equipes </a:t>
            </a:r>
          </a:p>
        </p:txBody>
      </p:sp>
      <p:graphicFrame>
        <p:nvGraphicFramePr>
          <p:cNvPr id="142" name="Tableau"/>
          <p:cNvGraphicFramePr/>
          <p:nvPr/>
        </p:nvGraphicFramePr>
        <p:xfrm>
          <a:off x="952499" y="593640"/>
          <a:ext cx="11099801" cy="429048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19328"/>
                <a:gridCol w="857310"/>
                <a:gridCol w="3083241"/>
                <a:gridCol w="2219960"/>
                <a:gridCol w="2219960"/>
              </a:tblGrid>
              <a:tr h="528508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INTER 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REGION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514647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FA 10/11 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50477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  <a:sym typeface="Helvetica Neue"/>
                        </a:rPr>
                        <a:t>Alicia LE MELLOT
Lise LIEGEARD
Lili DUMAS
Clara PAILHA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1/1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133,205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615738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ym typeface="Helvetica Neue"/>
                        </a:rPr>
                        <a:t>FA 10/13 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50477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  <a:sym typeface="Helvetica Neue"/>
                        </a:rPr>
                        <a:t>Lilou JAMET
Rose FALQ
Emma COURTIAL
Lou BEAL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1/3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130,150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709673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ym typeface="Helvetica Neue"/>
                        </a:rPr>
                        <a:t>FA 10ans et +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50477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ym typeface="Helvetica Neue"/>
                        </a:rPr>
                        <a:t>Mathilde DURBEC
Lili DESCAMPS
Lola MONTAGNE
Nolween LE MEUR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3/5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135,250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588125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FA 14 ans et +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59084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  <a:sym typeface="Helvetica Neue"/>
                        </a:rPr>
                        <a:t>Sarah DURBEC
Margot FORGE
Pauline DECALUWE
Caral GUYOT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1/3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137,00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-1081314"/>
                        <a:satOff val="4338"/>
                        <a:lumOff val="-893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5">
            <a:hueOff val="-152896"/>
            <a:lumOff val="12368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Equipes"/>
          <p:cNvSpPr txBox="1"/>
          <p:nvPr/>
        </p:nvSpPr>
        <p:spPr>
          <a:xfrm>
            <a:off x="5348985" y="493370"/>
            <a:ext cx="13670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Equipes </a:t>
            </a:r>
          </a:p>
        </p:txBody>
      </p:sp>
      <p:graphicFrame>
        <p:nvGraphicFramePr>
          <p:cNvPr id="145" name="Tableau"/>
          <p:cNvGraphicFramePr/>
          <p:nvPr/>
        </p:nvGraphicFramePr>
        <p:xfrm>
          <a:off x="723899" y="1679366"/>
          <a:ext cx="11099801" cy="429048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19328"/>
                <a:gridCol w="857310"/>
                <a:gridCol w="3083241"/>
                <a:gridCol w="2219960"/>
                <a:gridCol w="2219960"/>
              </a:tblGrid>
              <a:tr h="102588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INTER DEPT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REGION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  <a:tr h="651265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FA 10/11 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004300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ym typeface="Helvetica Neue"/>
                        </a:rPr>
                        <a:t>Clara TOUZE
Kim BERNA
Flavie FERNANDES
Marion ROUX
Apolline MIGADEL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2/3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126,250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164F86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653418">
                <a:tc gridSpan="5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000">
                          <a:sym typeface="Helvetica Neue"/>
                        </a:rPr>
                        <a:t>FA 10/13 ans 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chemeClr val="accent4">
                        <a:hueOff val="366961"/>
                        <a:satOff val="4172"/>
                        <a:lumOff val="11129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436695">
                <a:tc>
                  <a:txBody>
                    <a:bodyPr/>
                    <a:lstStyle/>
                    <a:p>
                      <a:pPr defTabSz="914400">
                        <a:defRPr sz="2000">
                          <a:sym typeface="Helvetica Neue"/>
                        </a:defRPr>
                      </a:pPr>
                      <a:r>
                        <a:t>Louise CLAIRET</a:t>
                      </a:r>
                    </a:p>
                    <a:p>
                      <a:pPr defTabSz="914400">
                        <a:defRPr sz="2200">
                          <a:sym typeface="Helvetica Neue"/>
                        </a:defRPr>
                      </a:pPr>
                      <a:r>
                        <a:t>Saona DUJARDIN</a:t>
                      </a:r>
                    </a:p>
                    <a:p>
                      <a:pPr defTabSz="914400">
                        <a:defRPr sz="2200">
                          <a:sym typeface="Helvetica Neue"/>
                        </a:defRPr>
                      </a:pPr>
                      <a:r>
                        <a:t>Mila MASSACRIER</a:t>
                      </a:r>
                    </a:p>
                    <a:p>
                      <a:pPr defTabSz="914400">
                        <a:defRPr sz="2200">
                          <a:sym typeface="Helvetica Neue"/>
                        </a:defRPr>
                      </a:pPr>
                      <a:r>
                        <a:t>Manon JASLÈRE</a:t>
                      </a:r>
                    </a:p>
                    <a:p>
                      <a:pPr defTabSz="914400">
                        <a:defRPr sz="2200">
                          <a:sym typeface="Helvetica Neue"/>
                        </a:defRPr>
                      </a:pPr>
                      <a:r>
                        <a:t>Manon LARUE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3/3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131,350</a:t>
                      </a: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8100">
                      <a:solidFill>
                        <a:srgbClr val="164F86"/>
                      </a:solidFill>
                      <a:miter lim="400000"/>
                    </a:lnL>
                    <a:lnR w="38100">
                      <a:solidFill>
                        <a:srgbClr val="164F86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164F8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